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640B11-AE2D-44DB-80EA-ABCC3B6AF631}"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669CD14-B4D5-4D56-8D02-40492E6A9DC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640B11-AE2D-44DB-80EA-ABCC3B6AF631}" type="datetimeFigureOut">
              <a:rPr lang="ar-IQ" smtClean="0"/>
              <a:pPr/>
              <a:t>05/02/1433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669CD14-B4D5-4D56-8D02-40492E6A9DC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عضلة القلب </a:t>
            </a:r>
            <a:br>
              <a:rPr lang="ar-IQ" dirty="0" smtClean="0"/>
            </a:br>
            <a:r>
              <a:rPr lang="ar-IQ" dirty="0" err="1" smtClean="0"/>
              <a:t>أ</a:t>
            </a:r>
            <a:r>
              <a:rPr lang="ar-IQ" dirty="0" smtClean="0"/>
              <a:t>.د </a:t>
            </a:r>
            <a:r>
              <a:rPr lang="ar-IQ" dirty="0" smtClean="0"/>
              <a:t>ياسين حبيب </a:t>
            </a:r>
            <a:r>
              <a:rPr lang="ar-IQ" smtClean="0"/>
              <a:t>عزال</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القلب</a:t>
            </a:r>
            <a:endParaRPr lang="ar-IQ" dirty="0"/>
          </a:p>
        </p:txBody>
      </p:sp>
      <p:sp>
        <p:nvSpPr>
          <p:cNvPr id="3" name="عنصر نائب للمحتوى 2"/>
          <p:cNvSpPr>
            <a:spLocks noGrp="1"/>
          </p:cNvSpPr>
          <p:nvPr>
            <p:ph idx="1"/>
          </p:nvPr>
        </p:nvSpPr>
        <p:spPr/>
        <p:txBody>
          <a:bodyPr>
            <a:normAutofit fontScale="92500" lnSpcReduction="20000"/>
          </a:bodyPr>
          <a:lstStyle/>
          <a:p>
            <a:pPr>
              <a:buNone/>
            </a:pPr>
            <a:r>
              <a:rPr lang="ar-IQ" dirty="0" smtClean="0"/>
              <a:t>   </a:t>
            </a:r>
          </a:p>
          <a:p>
            <a:pPr algn="just">
              <a:buNone/>
            </a:pPr>
            <a:r>
              <a:rPr lang="ar-IQ" dirty="0" smtClean="0"/>
              <a:t>هو </a:t>
            </a:r>
            <a:r>
              <a:rPr lang="ar-IQ" dirty="0"/>
              <a:t>عضلة موجودة في منتصف الصدر، ويقارب حجمه حجم </a:t>
            </a:r>
            <a:r>
              <a:rPr lang="ar-IQ" dirty="0" smtClean="0"/>
              <a:t>قبضة اليد، </a:t>
            </a:r>
            <a:r>
              <a:rPr lang="ar-IQ" dirty="0"/>
              <a:t>يعمل على ضخ الدم المحمل بالأكسجين والغذاء إلى كل الجسم بهدف تغذيته، ونقل الفضلات من الجسم إلى عدّة أعضاء أخرى للتخلّص منها، مثل الكلى والرئتين، مما يساهم في المحافظة على نشاط الجسم ضمن معدله الطبيعي، ولا بدّ من الإشارة إلى أنّ القلب يتكوّن من أربع حجرات، وأربعة صمامات تتحكّم في تدفّق الدم من القلب وإليه، وفي هذا المقال سنعرفكم على آلية عمل القلب.</a:t>
            </a:r>
            <a:r>
              <a:rPr lang="ar-IQ" dirty="0" smtClean="0"/>
              <a:t/>
            </a:r>
            <a:br>
              <a:rPr lang="ar-IQ" dirty="0" smtClean="0"/>
            </a:br>
            <a:r>
              <a:rPr lang="ar-IQ" dirty="0" smtClean="0"/>
              <a:t/>
            </a:r>
            <a:br>
              <a:rPr lang="ar-IQ"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آلية عمل </a:t>
            </a:r>
            <a:r>
              <a:rPr lang="ar-IQ" dirty="0" smtClean="0"/>
              <a:t>عضلة القلب</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r>
              <a:rPr lang="ar-IQ" dirty="0"/>
              <a:t>تضمن الجهة اليمنى من القلب كلاً من الأذين الأيمن والبطين الأيمن، حيث يتم تخزين الدم المفتقر إلى الأكسجين فيهما، وضخه إلى الرئتين، لتنقيته، وتزويده بالأكسجين، في حين أن الجانب الأيسر يتكوّن من الأذين الأيسر والبطين الأيسر، اللذين يخزن فيهما الدم الغني بالأكسجين، حيث يتمّ ضخّه إلى كافة خلايا الجسم </a:t>
            </a:r>
            <a:r>
              <a:rPr lang="ar-IQ" dirty="0" smtClean="0"/>
              <a:t>وأعضائه.</a:t>
            </a:r>
            <a:r>
              <a:rPr lang="ar-IQ" dirty="0"/>
              <a:t> تم السيطرة على تحرك الدم وانتقاله عبر الصمامات الأربعة، حيث يفصِل صمامان منها الأذين الأيمن والأذين الأيسر عن البطين الأيمن والبطين الأيسر، كما يفصل صمامان آخران البطين الأيمن عن الشريان الرئوي والبطين الأيسر عن الشريان الأورطي</a:t>
            </a:r>
            <a:r>
              <a:rPr lang="ar-IQ" dirty="0" smtClean="0"/>
              <a:t>.</a:t>
            </a:r>
            <a:br>
              <a:rPr lang="ar-IQ" dirty="0" smtClean="0"/>
            </a:br>
            <a:r>
              <a:rPr lang="ar-IQ" dirty="0" smtClean="0"/>
              <a:t/>
            </a:r>
            <a:br>
              <a:rPr lang="ar-IQ" dirty="0" smtClean="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ضخ </a:t>
            </a:r>
            <a:r>
              <a:rPr lang="ar-IQ" dirty="0" smtClean="0"/>
              <a:t>الدم في عضلة القلب</a:t>
            </a:r>
            <a:br>
              <a:rPr lang="ar-IQ" dirty="0" smtClean="0"/>
            </a:br>
            <a:endParaRPr lang="ar-IQ" dirty="0"/>
          </a:p>
        </p:txBody>
      </p:sp>
      <p:sp>
        <p:nvSpPr>
          <p:cNvPr id="3" name="عنصر نائب للمحتوى 2"/>
          <p:cNvSpPr>
            <a:spLocks noGrp="1"/>
          </p:cNvSpPr>
          <p:nvPr>
            <p:ph idx="1"/>
          </p:nvPr>
        </p:nvSpPr>
        <p:spPr>
          <a:xfrm>
            <a:off x="457200" y="1357298"/>
            <a:ext cx="8229600" cy="4768865"/>
          </a:xfrm>
        </p:spPr>
        <p:txBody>
          <a:bodyPr>
            <a:normAutofit fontScale="85000" lnSpcReduction="20000"/>
          </a:bodyPr>
          <a:lstStyle/>
          <a:p>
            <a:pPr algn="just"/>
            <a:r>
              <a:rPr lang="ar-IQ" dirty="0" err="1" smtClean="0"/>
              <a:t>ان</a:t>
            </a:r>
            <a:r>
              <a:rPr lang="ar-IQ" dirty="0" smtClean="0"/>
              <a:t> النبض </a:t>
            </a:r>
            <a:r>
              <a:rPr lang="ar-IQ" dirty="0"/>
              <a:t>الطبيعي يسير الدم الخالي من الأكسجين والراجع من الجسم إلى الأذين الأيمن، حيث يمرّ من الصمام التاجي عبر الوريد الأجوف، الأمر الذي يؤدّي إلى انقباض الأذين الأيمن، وبالتالي اندفاع </a:t>
            </a:r>
            <a:r>
              <a:rPr lang="ar-IQ" dirty="0" smtClean="0"/>
              <a:t>الدم عبر </a:t>
            </a:r>
            <a:r>
              <a:rPr lang="ar-IQ" dirty="0"/>
              <a:t>الصمام ثلاثي الشرفات إلى البطين الأيمن، الأمر الذي </a:t>
            </a:r>
            <a:r>
              <a:rPr lang="ar-IQ" dirty="0" err="1"/>
              <a:t>يؤي</a:t>
            </a:r>
            <a:r>
              <a:rPr lang="ar-IQ" dirty="0"/>
              <a:t> إلى انقباض البطين الأيمن ليتمكّن من ضخّ الدم عبر الصمام الرئوي إلى الشريان الرئوي المتصل بالرئتين، ولا بدّ من الإشارة إلى أنّه في ذات الوقت يتم توصيل الدم المشبع بالأكسجين والراجع من الرئتين إلى القلب خلال الأوردة الرئوية، حيث يتم تفريغها في الأذين الأيسر مما يؤدي إلى انقباضه ليتمكن من دفع الدم الغني بالأكسجين عبر الصمام </a:t>
            </a:r>
            <a:r>
              <a:rPr lang="ar-IQ" dirty="0" err="1"/>
              <a:t>المترالي</a:t>
            </a:r>
            <a:r>
              <a:rPr lang="ar-IQ" dirty="0"/>
              <a:t> إلى البطين الأيسر، ثم ينقبض البطين الأيسر دافعاًَ الدم عبر صمام الأورطي إلى الشريان الأورطي الذي يوزع الدم من الشرايين إلى كل أنحاء الجسم، علماً أنه يتم تزويد القلب بالدم من خلال الشرايين التاجية التي تتفرع من الشريان الأورطي.</a:t>
            </a:r>
            <a:r>
              <a:rPr lang="ar-IQ" dirty="0" smtClean="0"/>
              <a:t/>
            </a:r>
            <a:br>
              <a:rPr lang="ar-IQ" dirty="0" smtClean="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ضربات عضلة القلب </a:t>
            </a:r>
            <a:endParaRPr lang="ar-IQ" dirty="0"/>
          </a:p>
        </p:txBody>
      </p:sp>
      <p:sp>
        <p:nvSpPr>
          <p:cNvPr id="3" name="عنصر نائب للمحتوى 2"/>
          <p:cNvSpPr>
            <a:spLocks noGrp="1"/>
          </p:cNvSpPr>
          <p:nvPr>
            <p:ph idx="1"/>
          </p:nvPr>
        </p:nvSpPr>
        <p:spPr>
          <a:xfrm>
            <a:off x="457200" y="1357298"/>
            <a:ext cx="8229600" cy="4768865"/>
          </a:xfrm>
        </p:spPr>
        <p:txBody>
          <a:bodyPr>
            <a:normAutofit fontScale="92500"/>
          </a:bodyPr>
          <a:lstStyle/>
          <a:p>
            <a:pPr algn="just"/>
            <a:r>
              <a:rPr lang="ar-IQ" dirty="0"/>
              <a:t>ينقبض القلب نتيجة الإشارات العصبية القادمة من أنسجته، والمعروفة باسم العقدة </a:t>
            </a:r>
            <a:r>
              <a:rPr lang="ar-IQ" dirty="0" err="1"/>
              <a:t>الجيبية</a:t>
            </a:r>
            <a:r>
              <a:rPr lang="ar-IQ" dirty="0"/>
              <a:t> الأذينية التي تحفّز الخلايا العضلية على الانقباض لدفع الدم في اتجاه ما، واستقباله في حالة الانبساط التي تتبع كل انقباض، والتي تؤدّي لراحة عضلة القلب. ينبض القلب 140 نبضة عند الأطفال حديثي الولادة، بينما تقل هذه النبضات لتصل إلى مئة نبضة عند الأطفال في عمر الثلاث سنوات، ثم تقل إلى أن تصل إلى معدل 80 نبضة في الدقيقة الواحدة لدى الإنسان البالغ، ويختلف معدل ضربات القلب من شخص لآخر تبعاً للحالة الصحية، وللنشاط.</a:t>
            </a:r>
            <a:r>
              <a:rPr lang="ar-IQ" dirty="0" smtClean="0"/>
              <a:t/>
            </a:r>
            <a:br>
              <a:rPr lang="ar-IQ" dirty="0" smtClean="0"/>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437</Words>
  <Application>Microsoft Office PowerPoint</Application>
  <PresentationFormat>عرض على الشاشة (3:4)‏</PresentationFormat>
  <Paragraphs>10</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عضلة القلب  أ.د ياسين حبيب عزال</vt:lpstr>
      <vt:lpstr>القلب</vt:lpstr>
      <vt:lpstr>آلية عمل عضلة القلب</vt:lpstr>
      <vt:lpstr>ضخ الدم في عضلة القلب </vt:lpstr>
      <vt:lpstr>ضربات عضلة القلب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عضلة القلب  أ.د فلاح مهدي عبود</dc:title>
  <dc:creator>د. فلاح</dc:creator>
  <cp:lastModifiedBy>mustafa</cp:lastModifiedBy>
  <cp:revision>4</cp:revision>
  <dcterms:created xsi:type="dcterms:W3CDTF">2018-12-11T15:12:23Z</dcterms:created>
  <dcterms:modified xsi:type="dcterms:W3CDTF">2011-12-29T23:56:39Z</dcterms:modified>
</cp:coreProperties>
</file>